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1"/>
  </p:notesMasterIdLst>
  <p:sldIdLst>
    <p:sldId id="256" r:id="rId2"/>
    <p:sldId id="284" r:id="rId3"/>
    <p:sldId id="272" r:id="rId4"/>
    <p:sldId id="270" r:id="rId5"/>
    <p:sldId id="313" r:id="rId6"/>
    <p:sldId id="311" r:id="rId7"/>
    <p:sldId id="315" r:id="rId8"/>
    <p:sldId id="309" r:id="rId9"/>
    <p:sldId id="310" r:id="rId10"/>
    <p:sldId id="308" r:id="rId11"/>
    <p:sldId id="285" r:id="rId12"/>
    <p:sldId id="282" r:id="rId13"/>
    <p:sldId id="281" r:id="rId14"/>
    <p:sldId id="273" r:id="rId15"/>
    <p:sldId id="263" r:id="rId16"/>
    <p:sldId id="286" r:id="rId17"/>
    <p:sldId id="316" r:id="rId18"/>
    <p:sldId id="317" r:id="rId19"/>
    <p:sldId id="318" r:id="rId20"/>
    <p:sldId id="324" r:id="rId21"/>
    <p:sldId id="323" r:id="rId22"/>
    <p:sldId id="319" r:id="rId23"/>
    <p:sldId id="320" r:id="rId24"/>
    <p:sldId id="321" r:id="rId25"/>
    <p:sldId id="327" r:id="rId26"/>
    <p:sldId id="322" r:id="rId27"/>
    <p:sldId id="306" r:id="rId28"/>
    <p:sldId id="305" r:id="rId29"/>
    <p:sldId id="30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0A19E6-666C-4FA8-B714-35B6AD47324C}">
          <p14:sldIdLst>
            <p14:sldId id="256"/>
          </p14:sldIdLst>
        </p14:section>
        <p14:section name="Outline" id="{00E40173-BE18-4C87-A125-2082574232FD}">
          <p14:sldIdLst>
            <p14:sldId id="284"/>
            <p14:sldId id="272"/>
            <p14:sldId id="270"/>
            <p14:sldId id="313"/>
            <p14:sldId id="311"/>
            <p14:sldId id="315"/>
            <p14:sldId id="309"/>
            <p14:sldId id="310"/>
            <p14:sldId id="308"/>
          </p14:sldIdLst>
        </p14:section>
        <p14:section name="First Tests" id="{F90BD740-87EA-454D-AB28-3F661E482679}">
          <p14:sldIdLst>
            <p14:sldId id="285"/>
            <p14:sldId id="282"/>
            <p14:sldId id="281"/>
            <p14:sldId id="273"/>
            <p14:sldId id="263"/>
          </p14:sldIdLst>
        </p14:section>
        <p14:section name="Image Transforms" id="{389C657C-EA95-4D9D-957F-C06FC0105320}">
          <p14:sldIdLst>
            <p14:sldId id="286"/>
            <p14:sldId id="316"/>
            <p14:sldId id="317"/>
            <p14:sldId id="318"/>
            <p14:sldId id="324"/>
            <p14:sldId id="323"/>
          </p14:sldIdLst>
        </p14:section>
        <p14:section name="Dictionaries" id="{5E56E8ED-7C1E-4A61-81FE-57E04926A7B6}">
          <p14:sldIdLst>
            <p14:sldId id="319"/>
            <p14:sldId id="320"/>
            <p14:sldId id="321"/>
            <p14:sldId id="327"/>
            <p14:sldId id="322"/>
          </p14:sldIdLst>
        </p14:section>
        <p14:section name="End" id="{DDE7DF20-F80D-4F81-B925-643C99A15BD7}">
          <p14:sldIdLst>
            <p14:sldId id="306"/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Cornet" initials="BC" lastIdx="1" clrIdx="0">
    <p:extLst>
      <p:ext uri="{19B8F6BF-5375-455C-9EA6-DF929625EA0E}">
        <p15:presenceInfo xmlns:p15="http://schemas.microsoft.com/office/powerpoint/2012/main" userId="3edfac86c8755d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>
        <p:scale>
          <a:sx n="100" d="100"/>
          <a:sy n="100" d="100"/>
        </p:scale>
        <p:origin x="8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202A9-2947-4F5F-9CC2-E2755E3A9E18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49135-96CF-4696-B6C5-25B5992025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8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4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2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7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1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9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1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7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4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0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0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3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7724F0D-A08F-4C47-AFAD-89DA5BF891BF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6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6.svg"/><Relationship Id="rId4" Type="http://schemas.openxmlformats.org/officeDocument/2006/relationships/image" Target="../media/image4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3F77-27D0-4BDB-AAB5-4F7AD29C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253497"/>
            <a:ext cx="10572000" cy="4166701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Optical Character Recognition and Correction for</a:t>
            </a:r>
            <a:br>
              <a:rPr lang="en-US" sz="4800" dirty="0"/>
            </a:br>
            <a:r>
              <a:rPr lang="en-US" sz="4800" dirty="0"/>
              <a:t>Images of Digital Displays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Brian Cornet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F959A-7AF1-4729-AADC-504CE292F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463985"/>
          </a:xfrm>
        </p:spPr>
        <p:txBody>
          <a:bodyPr/>
          <a:lstStyle/>
          <a:p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, 2021</a:t>
            </a:r>
          </a:p>
          <a:p>
            <a:r>
              <a:rPr lang="en-US" dirty="0"/>
              <a:t>DSC 498 – Dr. </a:t>
            </a:r>
            <a:r>
              <a:rPr lang="en-US" dirty="0" err="1"/>
              <a:t>Donghui</a:t>
            </a:r>
            <a:r>
              <a:rPr lang="en-US" dirty="0"/>
              <a:t> Yan</a:t>
            </a:r>
          </a:p>
          <a:p>
            <a:r>
              <a:rPr lang="en-US" dirty="0"/>
              <a:t>DSC 499 – Dr. Scott Field</a:t>
            </a:r>
          </a:p>
        </p:txBody>
      </p:sp>
    </p:spTree>
    <p:extLst>
      <p:ext uri="{BB962C8B-B14F-4D97-AF65-F5344CB8AC3E}">
        <p14:creationId xmlns:p14="http://schemas.microsoft.com/office/powerpoint/2010/main" val="3840596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Platforms and Awesome People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144DA30-B0F0-429A-8155-93930A498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90" y="2293480"/>
            <a:ext cx="2450821" cy="4188526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BC9C7AD-3A81-4856-BE00-7434E12E193E}"/>
              </a:ext>
            </a:extLst>
          </p:cNvPr>
          <p:cNvSpPr/>
          <p:nvPr/>
        </p:nvSpPr>
        <p:spPr>
          <a:xfrm>
            <a:off x="3324225" y="2293481"/>
            <a:ext cx="8057773" cy="4188526"/>
          </a:xfrm>
          <a:prstGeom prst="rect">
            <a:avLst/>
          </a:prstGeom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763415-369E-4B9C-91AE-F62A04613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2" y="2313447"/>
            <a:ext cx="1030224" cy="1371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9D87A0-98B8-42A3-95EA-EB79D6933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96" y="2313447"/>
            <a:ext cx="1028700" cy="1371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3F7F9E-18DF-411F-A5C0-C3A9A7F8E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40" y="2313447"/>
            <a:ext cx="1028700" cy="1371600"/>
          </a:xfrm>
          <a:prstGeom prst="rect">
            <a:avLst/>
          </a:prstGeom>
        </p:spPr>
      </p:pic>
      <p:pic>
        <p:nvPicPr>
          <p:cNvPr id="26" name="Picture 25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466C4611-76BB-4439-B9F2-10CE06C4A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2313447"/>
            <a:ext cx="1030224" cy="1371600"/>
          </a:xfrm>
          <a:prstGeom prst="rect">
            <a:avLst/>
          </a:prstGeom>
        </p:spPr>
      </p:pic>
      <p:pic>
        <p:nvPicPr>
          <p:cNvPr id="28" name="Picture 27" descr="A picture containing person, person, indoor, older&#10;&#10;Description automatically generated">
            <a:extLst>
              <a:ext uri="{FF2B5EF4-FFF2-40B4-BE49-F238E27FC236}">
                <a16:creationId xmlns:a16="http://schemas.microsoft.com/office/drawing/2014/main" id="{610436E5-E43F-42E2-80D3-CE4CCB73B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28" y="2313432"/>
            <a:ext cx="1030224" cy="137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8754C4-491E-4F6F-981E-C2A3C76BA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72" y="2311339"/>
            <a:ext cx="1028700" cy="1371600"/>
          </a:xfrm>
          <a:prstGeom prst="rect">
            <a:avLst/>
          </a:prstGeom>
        </p:spPr>
      </p:pic>
      <p:pic>
        <p:nvPicPr>
          <p:cNvPr id="32" name="Picture 31" descr="A picture containing wall, person, indoor, person&#10;&#10;Description automatically generated">
            <a:extLst>
              <a:ext uri="{FF2B5EF4-FFF2-40B4-BE49-F238E27FC236}">
                <a16:creationId xmlns:a16="http://schemas.microsoft.com/office/drawing/2014/main" id="{4A63130A-B25D-49C8-9178-AF1E8C047C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3703320"/>
            <a:ext cx="1030224" cy="1371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DFCDB0-4928-489E-9A1C-8803D5904A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24" y="3703320"/>
            <a:ext cx="1028700" cy="1371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9CAB107-6E10-4362-9189-D0D95B6112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68" y="3701943"/>
            <a:ext cx="1028700" cy="1371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48F60A3-D633-495C-A117-EB52F31F16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094" y="3701943"/>
            <a:ext cx="1028700" cy="1371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F9771D-EF32-4199-AEF9-E944D1BD2B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856" y="3703320"/>
            <a:ext cx="1028700" cy="1371600"/>
          </a:xfrm>
          <a:prstGeom prst="rect">
            <a:avLst/>
          </a:prstGeom>
        </p:spPr>
      </p:pic>
      <p:pic>
        <p:nvPicPr>
          <p:cNvPr id="42" name="Picture 41" descr="A person with a beard&#10;&#10;Description automatically generated">
            <a:extLst>
              <a:ext uri="{FF2B5EF4-FFF2-40B4-BE49-F238E27FC236}">
                <a16:creationId xmlns:a16="http://schemas.microsoft.com/office/drawing/2014/main" id="{E9100D59-A201-4326-A4DD-54153118D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44" y="3703320"/>
            <a:ext cx="1030224" cy="1371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1F2572F-CC9D-494F-B2F6-B6A5BD6230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703320"/>
            <a:ext cx="1028700" cy="137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E3F7F9C-9892-47FB-9DDE-95CF7EAF3E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52" y="5090093"/>
            <a:ext cx="1028700" cy="1371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02133D-5E78-47B6-A6EF-13E767D56F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496" y="5090093"/>
            <a:ext cx="1028700" cy="1371600"/>
          </a:xfrm>
          <a:prstGeom prst="rect">
            <a:avLst/>
          </a:prstGeom>
        </p:spPr>
      </p:pic>
      <p:pic>
        <p:nvPicPr>
          <p:cNvPr id="50" name="Picture 49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254CD740-3522-4985-989C-43AF891196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40" y="5090093"/>
            <a:ext cx="1028700" cy="1371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7F3C06E-F470-482E-8E52-E24E8404D8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5090093"/>
            <a:ext cx="1028700" cy="1371600"/>
          </a:xfrm>
          <a:prstGeom prst="rect">
            <a:avLst/>
          </a:prstGeom>
        </p:spPr>
      </p:pic>
      <p:pic>
        <p:nvPicPr>
          <p:cNvPr id="54" name="Picture 53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1012EA9B-2230-4A34-B3EC-1B6A27A566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928" y="5090093"/>
            <a:ext cx="1028700" cy="1371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4B5C987-4E83-435F-A642-146CC4E8C3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72" y="5093208"/>
            <a:ext cx="1028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5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2: 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Understanding Tesseract OCR</a:t>
            </a:r>
          </a:p>
        </p:txBody>
      </p:sp>
    </p:spTree>
    <p:extLst>
      <p:ext uri="{BB962C8B-B14F-4D97-AF65-F5344CB8AC3E}">
        <p14:creationId xmlns:p14="http://schemas.microsoft.com/office/powerpoint/2010/main" val="351891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green&#10;&#10;Description automatically generated">
            <a:extLst>
              <a:ext uri="{FF2B5EF4-FFF2-40B4-BE49-F238E27FC236}">
                <a16:creationId xmlns:a16="http://schemas.microsoft.com/office/drawing/2014/main" id="{8C455B4A-6FA8-416B-918F-6943B706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66" y="2627323"/>
            <a:ext cx="5294376" cy="3529584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35D24E-2EB1-4F5F-8A2C-5956C759D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627325"/>
            <a:ext cx="5559177" cy="3528726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E1517C-17C8-476B-BCFA-1C425A325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627325"/>
            <a:ext cx="5559175" cy="3528725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Simple Word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631" y="2261562"/>
            <a:ext cx="5559177" cy="365760"/>
          </a:xfrm>
        </p:spPr>
        <p:txBody>
          <a:bodyPr wrap="square" lIns="91440" tIns="0" numCol="1" spcCol="9144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Representation of Word Locations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2986B55-B4B8-44AA-95C3-0206DA2184CD}"/>
              </a:ext>
            </a:extLst>
          </p:cNvPr>
          <p:cNvSpPr txBox="1">
            <a:spLocks/>
          </p:cNvSpPr>
          <p:nvPr/>
        </p:nvSpPr>
        <p:spPr>
          <a:xfrm>
            <a:off x="6147166" y="2260706"/>
            <a:ext cx="5294376" cy="36576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0" rIns="91440" bIns="45720" numCol="1" spcCol="9144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Data from </a:t>
            </a:r>
            <a:r>
              <a:rPr lang="en-US" i="1" dirty="0" err="1"/>
              <a:t>pytesseract.image_to_data</a:t>
            </a:r>
            <a:r>
              <a:rPr lang="en-US" i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6454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35D24E-2EB1-4F5F-8A2C-5956C759D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627325"/>
            <a:ext cx="5559177" cy="3528726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Simple Character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633" y="2264229"/>
            <a:ext cx="5559177" cy="363096"/>
          </a:xfrm>
        </p:spPr>
        <p:txBody>
          <a:bodyPr wrap="square" lIns="91440" tIns="0" numCol="1" spcCol="9144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Representation of Character Locations</a:t>
            </a: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2986B55-B4B8-44AA-95C3-0206DA2184CD}"/>
              </a:ext>
            </a:extLst>
          </p:cNvPr>
          <p:cNvSpPr txBox="1">
            <a:spLocks/>
          </p:cNvSpPr>
          <p:nvPr/>
        </p:nvSpPr>
        <p:spPr>
          <a:xfrm>
            <a:off x="6147810" y="2264227"/>
            <a:ext cx="5293088" cy="3630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0" rIns="91440" bIns="45720" numCol="1" spcCol="9144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Data from </a:t>
            </a:r>
            <a:r>
              <a:rPr lang="en-US" i="1" dirty="0" err="1"/>
              <a:t>pytesseract.image_to_boxes</a:t>
            </a:r>
            <a:r>
              <a:rPr lang="en-US" i="1" dirty="0"/>
              <a:t>()</a:t>
            </a: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5D030AA5-F5AA-46BF-894A-BB3DE4883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10" y="2627325"/>
            <a:ext cx="5293088" cy="3528725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45859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926836E-4BCE-401D-8CC1-09DB422A8F5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458556" y="2770326"/>
            <a:ext cx="3549976" cy="1758124"/>
          </a:xfrm>
          <a:prstGeom prst="bentConnector3">
            <a:avLst>
              <a:gd name="adj1" fmla="val 80051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Block Test 1 – Animal Crossing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000" y="2470360"/>
            <a:ext cx="2648556" cy="2914650"/>
          </a:xfrm>
          <a:ln w="25400">
            <a:solidFill>
              <a:srgbClr val="00B0F0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3779" y="2470360"/>
            <a:ext cx="2240780" cy="38304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</a:rPr>
              <a:t>Acanthostega</a:t>
            </a: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Archelon tail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♀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CB4A61E3-3AC5-4EF2-8B62-C42222879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8"/>
          <a:stretch/>
        </p:blipFill>
        <p:spPr>
          <a:xfrm>
            <a:off x="7008532" y="2540586"/>
            <a:ext cx="2240780" cy="459480"/>
          </a:xfrm>
          <a:prstGeom prst="rect">
            <a:avLst/>
          </a:prstGeom>
          <a:ln w="25400">
            <a:solidFill>
              <a:srgbClr val="00B0F0"/>
            </a:solidFill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17C6F7D-6FD5-40E6-93DD-C8337BCE2CB8}"/>
              </a:ext>
            </a:extLst>
          </p:cNvPr>
          <p:cNvSpPr txBox="1">
            <a:spLocks/>
          </p:cNvSpPr>
          <p:nvPr/>
        </p:nvSpPr>
        <p:spPr>
          <a:xfrm>
            <a:off x="7111600" y="3088203"/>
            <a:ext cx="2034645" cy="9704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2000" dirty="0" err="1">
                <a:solidFill>
                  <a:srgbClr val="FFFF00"/>
                </a:solidFill>
              </a:rPr>
              <a:t>Anomalocaris</a:t>
            </a: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Font typeface="Wingdings 2" charset="2"/>
              <a:buNone/>
            </a:pPr>
            <a:r>
              <a:rPr lang="en-US" sz="2000" dirty="0">
                <a:solidFill>
                  <a:srgbClr val="FFFF00"/>
                </a:solidFill>
              </a:rPr>
              <a:t>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0B785F-A780-4D2A-9856-8E31F916C3BB}"/>
              </a:ext>
            </a:extLst>
          </p:cNvPr>
          <p:cNvSpPr txBox="1"/>
          <p:nvPr/>
        </p:nvSpPr>
        <p:spPr>
          <a:xfrm>
            <a:off x="5184648" y="5696712"/>
            <a:ext cx="580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improves when parsing piece by piece…</a:t>
            </a:r>
          </a:p>
        </p:txBody>
      </p:sp>
    </p:spTree>
    <p:extLst>
      <p:ext uri="{BB962C8B-B14F-4D97-AF65-F5344CB8AC3E}">
        <p14:creationId xmlns:p14="http://schemas.microsoft.com/office/powerpoint/2010/main" val="65222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9BBC17-9DA1-451B-B3C4-941BC82016AB}"/>
              </a:ext>
            </a:extLst>
          </p:cNvPr>
          <p:cNvCxnSpPr>
            <a:endCxn id="6" idx="1"/>
          </p:cNvCxnSpPr>
          <p:nvPr/>
        </p:nvCxnSpPr>
        <p:spPr>
          <a:xfrm>
            <a:off x="4122475" y="3522549"/>
            <a:ext cx="3189484" cy="1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Block Test 2 – Monster Hunter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625" y="2385907"/>
            <a:ext cx="3645850" cy="2914650"/>
          </a:xfrm>
          <a:ln w="25400">
            <a:solidFill>
              <a:srgbClr val="00B0F0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22475" y="2385907"/>
            <a:ext cx="3219448" cy="3194980"/>
          </a:xfrm>
        </p:spPr>
        <p:txBody>
          <a:bodyPr wrap="square" lIns="91440" tIns="0" numCol="2" spcCol="91440"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FFFF00"/>
                </a:solidFill>
              </a:rPr>
              <a:t>Tg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FFFF00"/>
                </a:solidFill>
              </a:rPr>
              <a:t>ert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Sheathing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Sheathing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Sheathing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Sheathe Sharpen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Sheathe Sharpen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+2 Critical Up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+5 Chain </a:t>
            </a:r>
            <a:r>
              <a:rPr lang="en-US" sz="1200" dirty="0" err="1">
                <a:solidFill>
                  <a:srgbClr val="FFFF00"/>
                </a:solidFill>
              </a:rPr>
              <a:t>Crit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FFFF00"/>
                </a:solidFill>
              </a:rPr>
              <a:t>Baio</a:t>
            </a:r>
            <a:r>
              <a:rPr lang="en-US" sz="1200" dirty="0">
                <a:solidFill>
                  <a:srgbClr val="FFFF00"/>
                </a:solidFill>
              </a:rPr>
              <a:t> cig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SSL </a:t>
            </a:r>
            <a:r>
              <a:rPr lang="en-US" sz="1200" dirty="0" err="1">
                <a:solidFill>
                  <a:srgbClr val="FFFF00"/>
                </a:solidFill>
              </a:rPr>
              <a:t>tak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Secrets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BUCS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FFFF00"/>
                </a:solidFill>
              </a:rPr>
              <a:t>Baie</a:t>
            </a:r>
            <a:r>
              <a:rPr lang="en-US" sz="1200" dirty="0">
                <a:solidFill>
                  <a:srgbClr val="FFFF00"/>
                </a:solidFill>
              </a:rPr>
              <a:t> </a:t>
            </a:r>
            <a:r>
              <a:rPr lang="en-US" sz="1200" dirty="0" err="1">
                <a:solidFill>
                  <a:srgbClr val="FFFF00"/>
                </a:solidFill>
              </a:rPr>
              <a:t>os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be)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a </a:t>
            </a:r>
            <a:r>
              <a:rPr lang="en-US" sz="1200" dirty="0" err="1">
                <a:solidFill>
                  <a:srgbClr val="FFFF00"/>
                </a:solidFill>
              </a:rPr>
              <a:t>a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Saal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Br </a:t>
            </a:r>
            <a:r>
              <a:rPr lang="en-US" sz="1200" dirty="0" err="1">
                <a:solidFill>
                  <a:srgbClr val="FFFF00"/>
                </a:solidFill>
              </a:rPr>
              <a:t>Ot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FFFF00"/>
                </a:solidFill>
              </a:rPr>
              <a:t>cele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Ss) 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FFFF00"/>
                </a:solidFill>
              </a:rPr>
              <a:t>♀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B5B06267-4C88-4922-910E-0BA78FD7E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1959" y="3354449"/>
            <a:ext cx="3657449" cy="336201"/>
          </a:xfrm>
          <a:prstGeom prst="rect">
            <a:avLst/>
          </a:prstGeom>
          <a:ln w="25400">
            <a:solidFill>
              <a:srgbClr val="00B0F0"/>
            </a:solidFill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EF33D63-AA72-4686-8764-4DEDA49DDBB4}"/>
              </a:ext>
            </a:extLst>
          </p:cNvPr>
          <p:cNvSpPr txBox="1">
            <a:spLocks/>
          </p:cNvSpPr>
          <p:nvPr/>
        </p:nvSpPr>
        <p:spPr>
          <a:xfrm>
            <a:off x="7311959" y="3623702"/>
            <a:ext cx="2790823" cy="85524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0" rIns="91440" bIns="45720" numCol="1" spcCol="9144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 2" charset="2"/>
              <a:buNone/>
            </a:pPr>
            <a:r>
              <a:rPr lang="en-US" sz="1200" dirty="0">
                <a:solidFill>
                  <a:srgbClr val="FFFF00"/>
                </a:solidFill>
              </a:rPr>
              <a:t>Sheathing +10 </a:t>
            </a:r>
            <a:r>
              <a:rPr lang="en-US" sz="1200" dirty="0" err="1">
                <a:solidFill>
                  <a:srgbClr val="FFFF00"/>
                </a:solidFill>
              </a:rPr>
              <a:t>Srowboron</a:t>
            </a:r>
            <a:r>
              <a:rPr lang="en-US" sz="1200" dirty="0">
                <a:solidFill>
                  <a:srgbClr val="FFFF00"/>
                </a:solidFill>
              </a:rPr>
              <a:t> X Saad</a:t>
            </a:r>
          </a:p>
          <a:p>
            <a:pPr marL="0" indent="0">
              <a:spcBef>
                <a:spcPts val="0"/>
              </a:spcBef>
              <a:buFont typeface="Wingdings 2" charset="2"/>
              <a:buNone/>
            </a:pPr>
            <a:r>
              <a:rPr lang="en-US" sz="1200" dirty="0">
                <a:solidFill>
                  <a:srgbClr val="FFFF00"/>
                </a:solidFill>
              </a:rPr>
              <a:t>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F81BA-037A-413A-9F21-B8B7FA00289F}"/>
              </a:ext>
            </a:extLst>
          </p:cNvPr>
          <p:cNvSpPr txBox="1"/>
          <p:nvPr/>
        </p:nvSpPr>
        <p:spPr>
          <a:xfrm>
            <a:off x="5187048" y="5693907"/>
            <a:ext cx="580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…But sometimes that’s still not enough!</a:t>
            </a:r>
          </a:p>
        </p:txBody>
      </p:sp>
      <p:pic>
        <p:nvPicPr>
          <p:cNvPr id="12" name="Graphic 11" descr="Sad face with solid fill">
            <a:extLst>
              <a:ext uri="{FF2B5EF4-FFF2-40B4-BE49-F238E27FC236}">
                <a16:creationId xmlns:a16="http://schemas.microsoft.com/office/drawing/2014/main" id="{E77D4AAD-C30B-4986-A819-38261187C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1269" y="4134367"/>
            <a:ext cx="524825" cy="524825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27DAC82-13A0-4C22-A20E-82495EDF818F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9667877" y="4051330"/>
            <a:ext cx="343392" cy="345451"/>
          </a:xfrm>
          <a:prstGeom prst="bent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82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3: 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Image Transformations</a:t>
            </a: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rgbClr val="FFFF00"/>
                </a:solidFill>
              </a:rPr>
              <a:t>(the ones that worked, anyway)</a:t>
            </a:r>
          </a:p>
        </p:txBody>
      </p:sp>
    </p:spTree>
    <p:extLst>
      <p:ext uri="{BB962C8B-B14F-4D97-AF65-F5344CB8AC3E}">
        <p14:creationId xmlns:p14="http://schemas.microsoft.com/office/powerpoint/2010/main" val="4014786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Binarization and Thresholding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b="1" dirty="0"/>
              <a:t>Binarization: </a:t>
            </a:r>
            <a:r>
              <a:rPr lang="en-US" dirty="0"/>
              <a:t>set pixels to black or white based on brightness (black text on white is best)</a:t>
            </a:r>
          </a:p>
          <a:p>
            <a:r>
              <a:rPr lang="en-US" b="1" dirty="0"/>
              <a:t>Thresholding: </a:t>
            </a:r>
            <a:r>
              <a:rPr lang="en-US" dirty="0"/>
              <a:t>assign different brightness cutoffs for binarization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2BFAC9A-5EB2-49CB-A59E-300B2B11E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806" y="3178671"/>
            <a:ext cx="9044222" cy="3391463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9" name="Graphic 8" descr="Star">
            <a:extLst>
              <a:ext uri="{FF2B5EF4-FFF2-40B4-BE49-F238E27FC236}">
                <a16:creationId xmlns:a16="http://schemas.microsoft.com/office/drawing/2014/main" id="{780480D9-56E8-49CB-BCE9-46657B458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6752" y="3534207"/>
            <a:ext cx="365760" cy="365760"/>
          </a:xfrm>
          <a:prstGeom prst="rect">
            <a:avLst/>
          </a:prstGeom>
        </p:spPr>
      </p:pic>
      <p:pic>
        <p:nvPicPr>
          <p:cNvPr id="10" name="Graphic 9" descr="Star">
            <a:extLst>
              <a:ext uri="{FF2B5EF4-FFF2-40B4-BE49-F238E27FC236}">
                <a16:creationId xmlns:a16="http://schemas.microsoft.com/office/drawing/2014/main" id="{9B47BC78-31DE-4A2C-B61B-693ADA16A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6752" y="4594368"/>
            <a:ext cx="365760" cy="365760"/>
          </a:xfrm>
          <a:prstGeom prst="rect">
            <a:avLst/>
          </a:prstGeo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5F65162B-4720-48BB-8147-BA2D584B1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972" y="3178671"/>
            <a:ext cx="2209752" cy="2431760"/>
          </a:xfrm>
          <a:prstGeom prst="rect">
            <a:avLst/>
          </a:prstGeom>
          <a:ln w="25400">
            <a:solidFill>
              <a:srgbClr val="00B0F0"/>
            </a:solidFill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E8ADE89C-1489-46AB-B611-A65AF15164BB}"/>
              </a:ext>
            </a:extLst>
          </p:cNvPr>
          <p:cNvSpPr/>
          <p:nvPr/>
        </p:nvSpPr>
        <p:spPr>
          <a:xfrm rot="16200000" flipH="1" flipV="1">
            <a:off x="1393358" y="5583920"/>
            <a:ext cx="804646" cy="1161144"/>
          </a:xfrm>
          <a:prstGeom prst="bentUpArrow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Rotation and Skewing – Matching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dirty="0"/>
              <a:t>Detect and compare similar feature positions; requires similar details in both images</a:t>
            </a:r>
          </a:p>
        </p:txBody>
      </p:sp>
      <p:pic>
        <p:nvPicPr>
          <p:cNvPr id="5" name="Picture 4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11165F26-E836-4ACD-A3D9-871EBD39B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89" y="2743117"/>
            <a:ext cx="9982419" cy="374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5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Rotation and Skewing – Edges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dirty="0"/>
              <a:t>Uses </a:t>
            </a:r>
            <a:r>
              <a:rPr lang="en-US" b="1" dirty="0"/>
              <a:t>Canny edge detection</a:t>
            </a:r>
            <a:r>
              <a:rPr lang="en-US" dirty="0"/>
              <a:t>, </a:t>
            </a:r>
            <a:r>
              <a:rPr lang="en-US" b="1" dirty="0"/>
              <a:t>Hough lines</a:t>
            </a:r>
            <a:r>
              <a:rPr lang="en-US" dirty="0"/>
              <a:t>, then transform (requires clear edges)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1E6A8-9FB2-466E-A55E-279B3D32B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2" y="2802730"/>
            <a:ext cx="5000625" cy="375046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BE3F6B7-C615-4472-ADE5-2954106B0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94" y="2802730"/>
            <a:ext cx="5000625" cy="37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8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1: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What’s the deal?</a:t>
            </a:r>
          </a:p>
        </p:txBody>
      </p:sp>
    </p:spTree>
    <p:extLst>
      <p:ext uri="{BB962C8B-B14F-4D97-AF65-F5344CB8AC3E}">
        <p14:creationId xmlns:p14="http://schemas.microsoft.com/office/powerpoint/2010/main" val="77656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Rotation and Skewing – Hand-holding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dirty="0"/>
              <a:t>If all else fails, require user input to crop or predetermine row/column spaces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DC6F46-6E3A-4A0E-A36F-6669AF22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31" y="4903429"/>
            <a:ext cx="5436150" cy="1954571"/>
          </a:xfrm>
          <a:prstGeom prst="rect">
            <a:avLst/>
          </a:prstGeom>
        </p:spPr>
      </p:pic>
      <p:pic>
        <p:nvPicPr>
          <p:cNvPr id="7" name="Picture 6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D7C0D96F-D946-433E-9102-310423246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31" y="2713024"/>
            <a:ext cx="2816176" cy="20512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67FDC8-F929-483A-AFC1-90E13D291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6" y="2713024"/>
            <a:ext cx="4953000" cy="371475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9050772C-9B72-4B36-999F-A02428ACED00}"/>
              </a:ext>
            </a:extLst>
          </p:cNvPr>
          <p:cNvSpPr/>
          <p:nvPr/>
        </p:nvSpPr>
        <p:spPr>
          <a:xfrm>
            <a:off x="6315076" y="3343380"/>
            <a:ext cx="1138236" cy="790575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79A5083-9D60-4A4D-9AE4-57A9A23AC4E5}"/>
              </a:ext>
            </a:extLst>
          </p:cNvPr>
          <p:cNvSpPr/>
          <p:nvPr/>
        </p:nvSpPr>
        <p:spPr>
          <a:xfrm>
            <a:off x="6315076" y="5352711"/>
            <a:ext cx="1138236" cy="790575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23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Noise Removal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dirty="0"/>
              <a:t>Eliminate camera noise or background textures – can optionally apply to “empty” cells</a:t>
            </a:r>
          </a:p>
          <a:p>
            <a:r>
              <a:rPr lang="en-US" b="1" dirty="0"/>
              <a:t>Moiré patterns</a:t>
            </a:r>
            <a:r>
              <a:rPr lang="en-US" dirty="0"/>
              <a:t> may be introduced from rotation methods</a:t>
            </a:r>
            <a:endParaRPr lang="en-US" b="1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2257C11-1C53-4712-9990-FD3AB0724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644" y="2906048"/>
            <a:ext cx="2351337" cy="2876550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035831-C504-4183-A7B3-47720E99E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53" y="3323738"/>
            <a:ext cx="3956637" cy="298181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A6D4E94-AE0F-445B-B752-E1FD265E5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9" y="3323738"/>
            <a:ext cx="3956637" cy="2981813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2B3B31D-9CB6-42B8-87F5-EC9914BF7BDC}"/>
              </a:ext>
            </a:extLst>
          </p:cNvPr>
          <p:cNvSpPr/>
          <p:nvPr/>
        </p:nvSpPr>
        <p:spPr>
          <a:xfrm>
            <a:off x="4492592" y="4581229"/>
            <a:ext cx="504824" cy="46683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4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4: 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Dictionary-based Text Correction</a:t>
            </a:r>
          </a:p>
        </p:txBody>
      </p:sp>
    </p:spTree>
    <p:extLst>
      <p:ext uri="{BB962C8B-B14F-4D97-AF65-F5344CB8AC3E}">
        <p14:creationId xmlns:p14="http://schemas.microsoft.com/office/powerpoint/2010/main" val="236003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24E7EB-0375-4351-868A-6F6A6689BBF6}"/>
              </a:ext>
            </a:extLst>
          </p:cNvPr>
          <p:cNvSpPr/>
          <p:nvPr/>
        </p:nvSpPr>
        <p:spPr>
          <a:xfrm>
            <a:off x="5001051" y="3169199"/>
            <a:ext cx="4123899" cy="16158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B89991-0E8A-46CF-8EE1-C00E2443E0E2}"/>
              </a:ext>
            </a:extLst>
          </p:cNvPr>
          <p:cNvSpPr/>
          <p:nvPr/>
        </p:nvSpPr>
        <p:spPr>
          <a:xfrm>
            <a:off x="5001051" y="4946028"/>
            <a:ext cx="4123899" cy="1615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Dictionary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dirty="0"/>
              <a:t>Use pre-defined dictionary for given location, then use </a:t>
            </a:r>
            <a:r>
              <a:rPr lang="en-US" b="1" dirty="0" err="1"/>
              <a:t>Levenshtein</a:t>
            </a:r>
            <a:r>
              <a:rPr lang="en-US" b="1" dirty="0"/>
              <a:t> distance </a:t>
            </a:r>
            <a:r>
              <a:rPr lang="en-US" dirty="0"/>
              <a:t>to match</a:t>
            </a:r>
          </a:p>
          <a:p>
            <a:r>
              <a:rPr lang="en-US" dirty="0"/>
              <a:t>Extremely effective but requires additional user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7AB26-FC54-4E05-8523-C4FC4642F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429000"/>
            <a:ext cx="3419952" cy="2734057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5BFB3-921A-4790-A19A-1C2273C0B998}"/>
              </a:ext>
            </a:extLst>
          </p:cNvPr>
          <p:cNvSpPr txBox="1"/>
          <p:nvPr/>
        </p:nvSpPr>
        <p:spPr>
          <a:xfrm>
            <a:off x="5001051" y="3180201"/>
            <a:ext cx="53530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Sharpness		 45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Ceticol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		 +4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Blunt			 +2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Crticol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		 +5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Crk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Drow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45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Grit		  1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Sheathing		+10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Snowbaron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	 +1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Steathing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  9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Shoreness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-4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Steathing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+5	Expert		+10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Steahing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+5	Tenderizer		 +4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Sheathe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Sherpen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+10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Drecsueen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	 +2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Sheathe 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Shorpen</a:t>
            </a:r>
            <a:r>
              <a:rPr lang="en-US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+7	Expert		 +8	</a:t>
            </a:r>
            <a:r>
              <a:rPr lang="en-US" sz="11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67A67-9F8E-4CC9-82CA-D054A4DAFA4E}"/>
              </a:ext>
            </a:extLst>
          </p:cNvPr>
          <p:cNvSpPr txBox="1"/>
          <p:nvPr/>
        </p:nvSpPr>
        <p:spPr>
          <a:xfrm>
            <a:off x="5001051" y="4946028"/>
            <a:ext cx="535305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Sharpness		 -5	Critical Up	 +4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Blunt			 +2	Critical Up	 +5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Crit Draw		 -5	Chain Crit		 -1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Sheathing		+10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Snowbaron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	 +1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Sheathing		 -9	Sharpness		 -4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Sheathing		 +5	Expert		+10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Sheathing		 +5	Tenderizer		 +4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Sheathe Sharpen	+10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Dreadqueen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X	 +2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Sheathe Sharpen	 +7	Expert		 +8	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785FE-91E5-4520-9ACC-D61534DECA30}"/>
              </a:ext>
            </a:extLst>
          </p:cNvPr>
          <p:cNvSpPr txBox="1"/>
          <p:nvPr/>
        </p:nvSpPr>
        <p:spPr>
          <a:xfrm>
            <a:off x="9434726" y="5015277"/>
            <a:ext cx="2305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dictionary:</a:t>
            </a:r>
          </a:p>
          <a:p>
            <a:r>
              <a:rPr lang="en-US" dirty="0"/>
              <a:t>92.96% accuracy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100.00% accuracy</a:t>
            </a:r>
            <a:br>
              <a:rPr lang="en-US" dirty="0"/>
            </a:br>
            <a:r>
              <a:rPr lang="en-US" dirty="0"/>
              <a:t>for word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EDF3F-207A-4331-A3D1-94F763816C59}"/>
              </a:ext>
            </a:extLst>
          </p:cNvPr>
          <p:cNvSpPr txBox="1"/>
          <p:nvPr/>
        </p:nvSpPr>
        <p:spPr>
          <a:xfrm>
            <a:off x="9434726" y="3233690"/>
            <a:ext cx="23050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dictionary:</a:t>
            </a:r>
          </a:p>
          <a:p>
            <a:r>
              <a:rPr lang="en-US" dirty="0"/>
              <a:t>86.41% accuracy</a:t>
            </a:r>
            <a:br>
              <a:rPr lang="en-US" dirty="0"/>
            </a:br>
            <a:endParaRPr lang="en-US" dirty="0"/>
          </a:p>
          <a:p>
            <a:r>
              <a:rPr lang="en-US" dirty="0"/>
              <a:t>89.74% accuracy for word columns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7FDE72B-791D-45C7-98EA-87AD15B7924A}"/>
              </a:ext>
            </a:extLst>
          </p:cNvPr>
          <p:cNvSpPr/>
          <p:nvPr/>
        </p:nvSpPr>
        <p:spPr>
          <a:xfrm>
            <a:off x="4410714" y="3807191"/>
            <a:ext cx="409574" cy="361845"/>
          </a:xfrm>
          <a:prstGeom prst="rightArrow">
            <a:avLst>
              <a:gd name="adj1" fmla="val 50000"/>
              <a:gd name="adj2" fmla="val 52326"/>
            </a:avLst>
          </a:prstGeom>
          <a:solidFill>
            <a:schemeClr val="bg1">
              <a:lumMod val="95000"/>
              <a:lumOff val="5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084AA00-52CE-4E1E-B75F-49008B4801A3}"/>
              </a:ext>
            </a:extLst>
          </p:cNvPr>
          <p:cNvSpPr/>
          <p:nvPr/>
        </p:nvSpPr>
        <p:spPr>
          <a:xfrm>
            <a:off x="4411352" y="5573017"/>
            <a:ext cx="409574" cy="361845"/>
          </a:xfrm>
          <a:prstGeom prst="rightArrow">
            <a:avLst>
              <a:gd name="adj1" fmla="val 50000"/>
              <a:gd name="adj2" fmla="val 52326"/>
            </a:avLst>
          </a:prstGeom>
          <a:solidFill>
            <a:schemeClr val="bg1">
              <a:lumMod val="95000"/>
              <a:lumOff val="5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7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Dictionary Limits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dirty="0"/>
              <a:t>Similar words may be misinterpreted (“co</a:t>
            </a:r>
            <a:r>
              <a:rPr lang="en-US" u="sng" dirty="0"/>
              <a:t>u</a:t>
            </a:r>
            <a:r>
              <a:rPr lang="en-US" dirty="0"/>
              <a:t>ch” vs. “co</a:t>
            </a:r>
            <a:r>
              <a:rPr lang="en-US" u="sng" dirty="0"/>
              <a:t>n</a:t>
            </a:r>
            <a:r>
              <a:rPr lang="en-US" dirty="0"/>
              <a:t>ch”)</a:t>
            </a:r>
          </a:p>
          <a:p>
            <a:r>
              <a:rPr lang="en-US" b="1" dirty="0" err="1"/>
              <a:t>Levenshtein</a:t>
            </a:r>
            <a:r>
              <a:rPr lang="en-US" b="1" dirty="0"/>
              <a:t> matrix </a:t>
            </a:r>
            <a:r>
              <a:rPr lang="en-US" dirty="0"/>
              <a:t>estimates error likelihood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784141-D4AB-4190-90C3-4C0159788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5101" r="14239" b="3464"/>
          <a:stretch/>
        </p:blipFill>
        <p:spPr>
          <a:xfrm>
            <a:off x="818712" y="3429000"/>
            <a:ext cx="3181351" cy="298181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4D0F2-D661-408E-ACE8-82203D1BB299}"/>
              </a:ext>
            </a:extLst>
          </p:cNvPr>
          <p:cNvSpPr txBox="1"/>
          <p:nvPr/>
        </p:nvSpPr>
        <p:spPr>
          <a:xfrm>
            <a:off x="4210050" y="3429000"/>
            <a:ext cx="4419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MHGU Skill Names:</a:t>
            </a:r>
          </a:p>
          <a:p>
            <a:r>
              <a:rPr lang="en-US" dirty="0"/>
              <a:t>205 unique items</a:t>
            </a:r>
          </a:p>
          <a:p>
            <a:r>
              <a:rPr lang="en-US" dirty="0"/>
              <a:t>11.10% mean distance</a:t>
            </a:r>
          </a:p>
          <a:p>
            <a:endParaRPr lang="en-US" dirty="0"/>
          </a:p>
          <a:p>
            <a:r>
              <a:rPr lang="en-US" sz="1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Thunderlord</a:t>
            </a:r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Thunderlord</a:t>
            </a:r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   0.916667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 Res      Bind Res         0.875000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Fencing       D. Fencing       0.823529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Poison        </a:t>
            </a:r>
            <a:r>
              <a:rPr lang="en-US" sz="14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Poison</a:t>
            </a:r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C+        0.800000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Hearing       Hoarding         0.800000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Dead Eye      Deadeye          0.800000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       Hoarding         0.800000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Pierce Up     Pierce S+        0.777778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Frenzy Res    Fire Res         0.777778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Sharpener     Sharpness        0.777778</a:t>
            </a:r>
          </a:p>
        </p:txBody>
      </p:sp>
      <p:pic>
        <p:nvPicPr>
          <p:cNvPr id="15" name="Picture 14" descr="A picture containing text, dish&#10;&#10;Description automatically generated">
            <a:extLst>
              <a:ext uri="{FF2B5EF4-FFF2-40B4-BE49-F238E27FC236}">
                <a16:creationId xmlns:a16="http://schemas.microsoft.com/office/drawing/2014/main" id="{1A405AF5-2E4B-43DC-AC70-1A5771023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939" y="2308012"/>
            <a:ext cx="3562350" cy="1963251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BBB83A-A94C-48C7-A9A5-869DC0908EB6}"/>
              </a:ext>
            </a:extLst>
          </p:cNvPr>
          <p:cNvSpPr txBox="1"/>
          <p:nvPr/>
        </p:nvSpPr>
        <p:spPr>
          <a:xfrm>
            <a:off x="8915400" y="5565666"/>
            <a:ext cx="2838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common for one term to extend another!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822D7B4-1966-4C38-8676-B3346A5D2F85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8524875" y="4271263"/>
            <a:ext cx="1448239" cy="415037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06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724EA4B-8B62-41A1-9455-6088B8707455}"/>
              </a:ext>
            </a:extLst>
          </p:cNvPr>
          <p:cNvSpPr/>
          <p:nvPr/>
        </p:nvSpPr>
        <p:spPr>
          <a:xfrm>
            <a:off x="1838325" y="5892097"/>
            <a:ext cx="5362575" cy="413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Dictionary Limits</a:t>
            </a:r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AA63719-EA7A-4AAC-8C21-5CA6294652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9" t="4156" r="13484" b="4207"/>
          <a:stretch/>
        </p:blipFill>
        <p:spPr>
          <a:xfrm>
            <a:off x="8486398" y="2910285"/>
            <a:ext cx="3181350" cy="298181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63E71E-C5EC-45A0-AAA9-667905029F0F}"/>
              </a:ext>
            </a:extLst>
          </p:cNvPr>
          <p:cNvSpPr txBox="1"/>
          <p:nvPr/>
        </p:nvSpPr>
        <p:spPr>
          <a:xfrm>
            <a:off x="1771650" y="2363031"/>
            <a:ext cx="628349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ACNH Houseware Names:</a:t>
            </a:r>
          </a:p>
          <a:p>
            <a:pPr algn="r"/>
            <a:r>
              <a:rPr lang="en-US" dirty="0"/>
              <a:t>559 unique items</a:t>
            </a:r>
          </a:p>
          <a:p>
            <a:pPr algn="r"/>
            <a:r>
              <a:rPr lang="en-US" dirty="0"/>
              <a:t>29.09% mean distance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More items to compare</a:t>
            </a:r>
            <a:br>
              <a:rPr lang="en-US" dirty="0"/>
            </a:br>
            <a:r>
              <a:rPr lang="en-US" dirty="0"/>
              <a:t>means greater error risk!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Mr. Flamingo        Mrs. Flamingo         0.960000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stone tablet        stone table           0.956522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peach chair         beach chair           0.909091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music stand         mic stand             0.900000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ironwood chair      ironwood cart         0.888889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diner mini table    diner dining table    0.882353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wooden-block bed    wooden-block table    0.882353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wooden-block bed    wooden-block bench    0.882353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ironwood low table  ironwood table        0.875000</a:t>
            </a:r>
          </a:p>
          <a:p>
            <a:r>
              <a:rPr lang="en-US" sz="14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wooden-block stool  wooden-block stereo   0.864865</a:t>
            </a:r>
          </a:p>
        </p:txBody>
      </p:sp>
      <p:pic>
        <p:nvPicPr>
          <p:cNvPr id="6" name="Picture 5" descr="A picture containing grass, decorated&#10;&#10;Description automatically generated">
            <a:extLst>
              <a:ext uri="{FF2B5EF4-FFF2-40B4-BE49-F238E27FC236}">
                <a16:creationId xmlns:a16="http://schemas.microsoft.com/office/drawing/2014/main" id="{8A2D341B-F08D-45E1-8562-9B7B4661A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13" y="2363031"/>
            <a:ext cx="3622100" cy="2038160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3336BF5-B60F-4508-88CA-52EAE21A4792}"/>
              </a:ext>
            </a:extLst>
          </p:cNvPr>
          <p:cNvCxnSpPr>
            <a:cxnSpLocks/>
          </p:cNvCxnSpPr>
          <p:nvPr/>
        </p:nvCxnSpPr>
        <p:spPr>
          <a:xfrm flipH="1" flipV="1">
            <a:off x="1228725" y="4401191"/>
            <a:ext cx="458063" cy="313684"/>
          </a:xfrm>
          <a:prstGeom prst="bentConnector2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144854-4E38-486B-964A-EF1F889F3AB6}"/>
              </a:ext>
            </a:extLst>
          </p:cNvPr>
          <p:cNvCxnSpPr>
            <a:cxnSpLocks/>
          </p:cNvCxnSpPr>
          <p:nvPr/>
        </p:nvCxnSpPr>
        <p:spPr>
          <a:xfrm>
            <a:off x="1362075" y="6086475"/>
            <a:ext cx="409575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493131-E979-4426-BFC1-F0D1B053396B}"/>
              </a:ext>
            </a:extLst>
          </p:cNvPr>
          <p:cNvSpPr txBox="1"/>
          <p:nvPr/>
        </p:nvSpPr>
        <p:spPr>
          <a:xfrm>
            <a:off x="50894" y="5837213"/>
            <a:ext cx="1289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Could be a problem!</a:t>
            </a:r>
          </a:p>
        </p:txBody>
      </p:sp>
    </p:spTree>
    <p:extLst>
      <p:ext uri="{BB962C8B-B14F-4D97-AF65-F5344CB8AC3E}">
        <p14:creationId xmlns:p14="http://schemas.microsoft.com/office/powerpoint/2010/main" val="275469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Font Character-Shape Tiebreaker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667814" cy="3636511"/>
          </a:xfrm>
        </p:spPr>
        <p:txBody>
          <a:bodyPr anchor="t"/>
          <a:lstStyle/>
          <a:p>
            <a:r>
              <a:rPr lang="en-US" dirty="0"/>
              <a:t>When </a:t>
            </a:r>
            <a:r>
              <a:rPr lang="en-US" dirty="0" err="1"/>
              <a:t>Levenshtein</a:t>
            </a:r>
            <a:r>
              <a:rPr lang="en-US" dirty="0"/>
              <a:t> fails, compare the shapes of the characters themselves!</a:t>
            </a:r>
          </a:p>
          <a:p>
            <a:r>
              <a:rPr lang="en-US" dirty="0"/>
              <a:t>Import font or compare with a common one</a:t>
            </a:r>
          </a:p>
        </p:txBody>
      </p:sp>
      <p:pic>
        <p:nvPicPr>
          <p:cNvPr id="6" name="Picture 5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8AA16BB-B159-4E86-8355-9F84CDA192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9" t="4374" r="27344" b="5290"/>
          <a:stretch/>
        </p:blipFill>
        <p:spPr>
          <a:xfrm>
            <a:off x="7172324" y="1931978"/>
            <a:ext cx="4851134" cy="492602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6B6F1630-A61C-4E93-B2B3-BB04A16C8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" y="3733800"/>
            <a:ext cx="6422571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60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5: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Conclusion, why not</a:t>
            </a:r>
          </a:p>
        </p:txBody>
      </p:sp>
    </p:spTree>
    <p:extLst>
      <p:ext uri="{BB962C8B-B14F-4D97-AF65-F5344CB8AC3E}">
        <p14:creationId xmlns:p14="http://schemas.microsoft.com/office/powerpoint/2010/main" val="45731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Yes, it works!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286688" cy="447378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Issues and considerations:</a:t>
            </a:r>
          </a:p>
          <a:p>
            <a:r>
              <a:rPr lang="en-US" dirty="0"/>
              <a:t>Currently requires hand-holding</a:t>
            </a:r>
          </a:p>
          <a:p>
            <a:pPr lvl="1"/>
            <a:r>
              <a:rPr lang="en-US" dirty="0"/>
              <a:t>Not fully autonomous AI</a:t>
            </a:r>
          </a:p>
          <a:p>
            <a:r>
              <a:rPr lang="en-US" dirty="0"/>
              <a:t>More testing on different images</a:t>
            </a:r>
          </a:p>
          <a:p>
            <a:r>
              <a:rPr lang="en-US" dirty="0"/>
              <a:t>Method refinement</a:t>
            </a:r>
          </a:p>
          <a:p>
            <a:r>
              <a:rPr lang="en-US" dirty="0"/>
              <a:t>Convolutional Neural Networks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Could add:</a:t>
            </a:r>
          </a:p>
          <a:p>
            <a:r>
              <a:rPr lang="en-US" dirty="0"/>
              <a:t>“Spot the differences“ features</a:t>
            </a:r>
          </a:p>
          <a:p>
            <a:r>
              <a:rPr lang="en-US" dirty="0"/>
              <a:t>Unstructured list collection</a:t>
            </a:r>
          </a:p>
          <a:p>
            <a:r>
              <a:rPr lang="en-US" dirty="0"/>
              <a:t>Software creation and UI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CCBA3E44-FF4A-4472-89BA-CBD682FF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357" y="2222287"/>
            <a:ext cx="5497093" cy="354573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4652D-FB28-4605-ACB7-91FAB84F9921}"/>
              </a:ext>
            </a:extLst>
          </p:cNvPr>
          <p:cNvSpPr txBox="1"/>
          <p:nvPr/>
        </p:nvSpPr>
        <p:spPr>
          <a:xfrm>
            <a:off x="5723357" y="6105525"/>
            <a:ext cx="549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75862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(that’s it)</a:t>
            </a:r>
          </a:p>
        </p:txBody>
      </p:sp>
    </p:spTree>
    <p:extLst>
      <p:ext uri="{BB962C8B-B14F-4D97-AF65-F5344CB8AC3E}">
        <p14:creationId xmlns:p14="http://schemas.microsoft.com/office/powerpoint/2010/main" val="252819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dirty="0"/>
              <a:t>A platform for </a:t>
            </a:r>
            <a:r>
              <a:rPr lang="en-US" b="1" dirty="0"/>
              <a:t>collecting data from images</a:t>
            </a:r>
          </a:p>
          <a:p>
            <a:pPr lvl="1"/>
            <a:r>
              <a:rPr lang="en-US" dirty="0"/>
              <a:t>Data is not private, but collection by hand is tedious and prone to error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655815-4AD9-49FB-A47A-501AEEDC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6" y="3217642"/>
            <a:ext cx="3406047" cy="3193170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76700-CC3D-42CB-A065-F22DBBD5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74" y="4931989"/>
            <a:ext cx="7147778" cy="674174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4AE688-273F-4B25-B90D-3ED2AB6FBCD7}"/>
              </a:ext>
            </a:extLst>
          </p:cNvPr>
          <p:cNvSpPr txBox="1"/>
          <p:nvPr/>
        </p:nvSpPr>
        <p:spPr>
          <a:xfrm>
            <a:off x="8276320" y="3811748"/>
            <a:ext cx="34060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took me 3 minutes to type!</a:t>
            </a:r>
          </a:p>
          <a:p>
            <a:r>
              <a:rPr lang="en-US" sz="1600" dirty="0"/>
              <a:t>I need to do it 20 more times…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2FEDE030-D0AA-4DA7-84F2-1B35C7C20400}"/>
              </a:ext>
            </a:extLst>
          </p:cNvPr>
          <p:cNvSpPr/>
          <p:nvPr/>
        </p:nvSpPr>
        <p:spPr>
          <a:xfrm flipV="1">
            <a:off x="4510085" y="3428998"/>
            <a:ext cx="3611324" cy="1266826"/>
          </a:xfrm>
          <a:prstGeom prst="bentUpArrow">
            <a:avLst/>
          </a:prstGeom>
          <a:solidFill>
            <a:schemeClr val="bg1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C946D9-DF78-4018-A660-7FFF7B280D88}"/>
              </a:ext>
            </a:extLst>
          </p:cNvPr>
          <p:cNvSpPr txBox="1"/>
          <p:nvPr/>
        </p:nvSpPr>
        <p:spPr>
          <a:xfrm>
            <a:off x="4379675" y="6062930"/>
            <a:ext cx="7147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Surely there’s a better way?</a:t>
            </a:r>
          </a:p>
          <a:p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0B8FB-C6CF-4202-A218-C33DCD6409F5}"/>
              </a:ext>
            </a:extLst>
          </p:cNvPr>
          <p:cNvSpPr txBox="1"/>
          <p:nvPr/>
        </p:nvSpPr>
        <p:spPr>
          <a:xfrm>
            <a:off x="664546" y="6436926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Final Fantasy Tactics (Sony PlayStation)</a:t>
            </a:r>
          </a:p>
        </p:txBody>
      </p:sp>
    </p:spTree>
    <p:extLst>
      <p:ext uri="{BB962C8B-B14F-4D97-AF65-F5344CB8AC3E}">
        <p14:creationId xmlns:p14="http://schemas.microsoft.com/office/powerpoint/2010/main" val="83643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Optical Character Recognition (OCR)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4502363"/>
          </a:xfrm>
        </p:spPr>
        <p:txBody>
          <a:bodyPr anchor="t">
            <a:normAutofit/>
          </a:bodyPr>
          <a:lstStyle/>
          <a:p>
            <a:r>
              <a:rPr lang="en-US" dirty="0"/>
              <a:t>Converts images of text into digital text</a:t>
            </a:r>
          </a:p>
          <a:p>
            <a:r>
              <a:rPr lang="en-US" dirty="0"/>
              <a:t>Commonly used for scanning documents and in AI services (self-driving cars, etc.)</a:t>
            </a:r>
          </a:p>
          <a:p>
            <a:r>
              <a:rPr lang="en-US" dirty="0"/>
              <a:t>Typically relies on pattern recognition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524821-4D4E-40BB-B87B-A9DEF6AA5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49" y="3943351"/>
            <a:ext cx="4021180" cy="239126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D0D9342-25CB-4E7E-BD4B-7F4435EB5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50887"/>
            <a:ext cx="5277289" cy="3716091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99162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Optical Character Recognition (OCR)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dirty="0"/>
              <a:t>Relies on predictive modeling from machine learning</a:t>
            </a:r>
          </a:p>
          <a:p>
            <a:r>
              <a:rPr lang="en-US" dirty="0"/>
              <a:t>If a human can’t read it, chances are a machine can’t either!</a:t>
            </a:r>
          </a:p>
        </p:txBody>
      </p:sp>
      <p:pic>
        <p:nvPicPr>
          <p:cNvPr id="6" name="Picture 5" descr="A picture containing text, document, screenshot&#10;&#10;Description automatically generated">
            <a:extLst>
              <a:ext uri="{FF2B5EF4-FFF2-40B4-BE49-F238E27FC236}">
                <a16:creationId xmlns:a16="http://schemas.microsoft.com/office/drawing/2014/main" id="{B4DF0EE5-ABF4-4107-BB4A-27527A12B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88" y="3158261"/>
            <a:ext cx="6110822" cy="1780737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90705FB-D850-4324-B774-AA28B2C13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563559"/>
              </p:ext>
            </p:extLst>
          </p:nvPr>
        </p:nvGraphicFramePr>
        <p:xfrm>
          <a:off x="1076325" y="5200635"/>
          <a:ext cx="10448925" cy="119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3450">
                  <a:extLst>
                    <a:ext uri="{9D8B030D-6E8A-4147-A177-3AD203B41FA5}">
                      <a16:colId xmlns:a16="http://schemas.microsoft.com/office/drawing/2014/main" val="194456041"/>
                    </a:ext>
                  </a:extLst>
                </a:gridCol>
                <a:gridCol w="5705475">
                  <a:extLst>
                    <a:ext uri="{9D8B030D-6E8A-4147-A177-3AD203B41FA5}">
                      <a16:colId xmlns:a16="http://schemas.microsoft.com/office/drawing/2014/main" val="3109819722"/>
                    </a:ext>
                  </a:extLst>
                </a:gridCol>
              </a:tblGrid>
              <a:tr h="2742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OCR Interpretation (74.28% Mean Accuracy)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Actual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049007"/>
                  </a:ext>
                </a:extLst>
              </a:tr>
              <a:tr h="802113">
                <a:tc>
                  <a:txBody>
                    <a:bodyPr/>
                    <a:lstStyle/>
                    <a:p>
                      <a:r>
                        <a:rPr lang="en-US" sz="10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Chord secant and Navon's </a:t>
                      </a:r>
                      <a:r>
                        <a:rPr lang="en-US" sz="10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adeterods</a:t>
                      </a:r>
                      <a:endParaRPr lang="en-US" sz="105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0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Idea </a:t>
                      </a:r>
                      <a:r>
                        <a:rPr lang="en-US" sz="10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usemoreinformationthan</a:t>
                      </a:r>
                      <a:r>
                        <a:rPr lang="en-US" sz="10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just the sign </a:t>
                      </a:r>
                      <a:r>
                        <a:rPr lang="en-US" sz="10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ofthefaaetimf</a:t>
                      </a:r>
                      <a:endParaRPr lang="en-US" sz="105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0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ego </a:t>
                      </a:r>
                      <a:r>
                        <a:rPr lang="en-US" sz="10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fexch</a:t>
                      </a:r>
                      <a:r>
                        <a:rPr lang="en-US" sz="10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 exam</a:t>
                      </a:r>
                    </a:p>
                    <a:p>
                      <a:r>
                        <a:rPr lang="en-US" sz="10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ReviewTaylor</a:t>
                      </a:r>
                      <a:r>
                        <a:rPr lang="en-US" sz="10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Serves Expansive</a:t>
                      </a:r>
                    </a:p>
                    <a:p>
                      <a:r>
                        <a:rPr lang="en-US" sz="10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approximating </a:t>
                      </a:r>
                      <a:r>
                        <a:rPr lang="en-US" sz="105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afractionfun</a:t>
                      </a:r>
                      <a:r>
                        <a:rPr lang="en-US" sz="105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around some fixed point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② Chord, Secant, and Newton’s methods</a:t>
                      </a:r>
                      <a:endParaRPr lang="en-US" sz="105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lvl="0"/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US" sz="1050" dirty="0"/>
                        <a:t>•</a:t>
                      </a: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Idea: use more information than just the sign of the function f</a:t>
                      </a:r>
                      <a:endParaRPr lang="en-US" sz="105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   e.g. f(x</a:t>
                      </a:r>
                      <a:r>
                        <a:rPr lang="en-US" sz="1050" b="1" kern="1200" baseline="300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(k)</a:t>
                      </a: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), f’(x</a:t>
                      </a:r>
                      <a:r>
                        <a:rPr lang="en-US" sz="1050" b="1" kern="1200" baseline="300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(k)</a:t>
                      </a: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 …</a:t>
                      </a:r>
                      <a:endParaRPr lang="en-US" sz="105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Review Taylor Series Expansion:</a:t>
                      </a:r>
                      <a:endParaRPr lang="en-US" sz="105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lvl="0"/>
                      <a:r>
                        <a:rPr lang="en-US" sz="1050" b="1" u="none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US" sz="1050" b="1" u="none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050" b="1" u="sng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approximating</a:t>
                      </a:r>
                      <a:r>
                        <a:rPr lang="en-US" sz="1050" b="1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a function f(x) “around” some fixed point x</a:t>
                      </a:r>
                      <a:endParaRPr lang="en-US" sz="1050" kern="1200" dirty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1250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CF41F1-7515-4A5A-9DC1-38C0CDE38A85}"/>
              </a:ext>
            </a:extLst>
          </p:cNvPr>
          <p:cNvSpPr txBox="1"/>
          <p:nvPr/>
        </p:nvSpPr>
        <p:spPr>
          <a:xfrm>
            <a:off x="9363293" y="3863963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(Thanks </a:t>
            </a:r>
            <a:r>
              <a:rPr lang="en-US" dirty="0" err="1"/>
              <a:t>Yanlai</a:t>
            </a:r>
            <a:r>
              <a:rPr lang="en-US" dirty="0"/>
              <a:t>!)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6AA4E-2854-4C77-97F2-00FD5B4A2957}"/>
              </a:ext>
            </a:extLst>
          </p:cNvPr>
          <p:cNvSpPr txBox="1"/>
          <p:nvPr/>
        </p:nvSpPr>
        <p:spPr>
          <a:xfrm>
            <a:off x="100229" y="5348983"/>
            <a:ext cx="97609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Line acc:</a:t>
            </a:r>
          </a:p>
          <a:p>
            <a:pPr algn="r"/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73.23%</a:t>
            </a:r>
          </a:p>
          <a:p>
            <a:pPr algn="r"/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85.00%</a:t>
            </a:r>
          </a:p>
          <a:p>
            <a:pPr algn="r"/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40.00%</a:t>
            </a:r>
          </a:p>
          <a:p>
            <a:pPr algn="r"/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86.67%</a:t>
            </a:r>
          </a:p>
          <a:p>
            <a:pPr algn="r"/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86.49%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3051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b="1" dirty="0"/>
              <a:t>Create </a:t>
            </a:r>
            <a:r>
              <a:rPr lang="en-US" dirty="0"/>
              <a:t>platform for data collection from images (including images of images!)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71025F-941F-43D4-8A50-54FEA1494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99" y="2824490"/>
            <a:ext cx="4851400" cy="3638550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115C2CC9-7DD6-4753-B5A6-7C66D1779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793947"/>
              </p:ext>
            </p:extLst>
          </p:nvPr>
        </p:nvGraphicFramePr>
        <p:xfrm>
          <a:off x="7597774" y="2965460"/>
          <a:ext cx="2762249" cy="3337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2249">
                  <a:extLst>
                    <a:ext uri="{9D8B030D-6E8A-4147-A177-3AD203B41FA5}">
                      <a16:colId xmlns:a16="http://schemas.microsoft.com/office/drawing/2014/main" val="3848528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ACNH Nintendo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9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Camping cot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7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Paisley bandanna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87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Oval glasses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Frog tee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39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Nine-ball tee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Outdoor shorts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5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Slip-on loafers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11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K.K. Oasis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420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D3775D-D31A-449C-ACCD-415575FCCDF9}"/>
              </a:ext>
            </a:extLst>
          </p:cNvPr>
          <p:cNvSpPr txBox="1"/>
          <p:nvPr/>
        </p:nvSpPr>
        <p:spPr>
          <a:xfrm>
            <a:off x="1244599" y="6463040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Animal Crossing: New Horizons (Nintendo Switch)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833E1B-2DB8-46B0-A567-6A48A77E06B3}"/>
              </a:ext>
            </a:extLst>
          </p:cNvPr>
          <p:cNvSpPr/>
          <p:nvPr/>
        </p:nvSpPr>
        <p:spPr>
          <a:xfrm>
            <a:off x="6277768" y="4078180"/>
            <a:ext cx="1138236" cy="790575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4766E-F913-41AA-8177-3057D9E03133}"/>
              </a:ext>
            </a:extLst>
          </p:cNvPr>
          <p:cNvSpPr txBox="1"/>
          <p:nvPr/>
        </p:nvSpPr>
        <p:spPr>
          <a:xfrm>
            <a:off x="9759948" y="6355318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Lists!</a:t>
            </a:r>
          </a:p>
        </p:txBody>
      </p:sp>
    </p:spTree>
    <p:extLst>
      <p:ext uri="{BB962C8B-B14F-4D97-AF65-F5344CB8AC3E}">
        <p14:creationId xmlns:p14="http://schemas.microsoft.com/office/powerpoint/2010/main" val="395024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b="1" dirty="0"/>
              <a:t>Create </a:t>
            </a:r>
            <a:r>
              <a:rPr lang="en-US" dirty="0"/>
              <a:t>platform for data collection from images (including images of images!)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833E1B-2DB8-46B0-A567-6A48A77E06B3}"/>
              </a:ext>
            </a:extLst>
          </p:cNvPr>
          <p:cNvSpPr/>
          <p:nvPr/>
        </p:nvSpPr>
        <p:spPr>
          <a:xfrm>
            <a:off x="5037054" y="4045847"/>
            <a:ext cx="1138236" cy="790575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B6DA7-396C-46CC-A31E-F2377C40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64" y="3016588"/>
            <a:ext cx="2584839" cy="3446452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48759ED-C4EA-4747-B1DD-F8725A014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04216"/>
              </p:ext>
            </p:extLst>
          </p:nvPr>
        </p:nvGraphicFramePr>
        <p:xfrm>
          <a:off x="6657830" y="2985928"/>
          <a:ext cx="4019061" cy="32703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3039115221"/>
                    </a:ext>
                  </a:extLst>
                </a:gridCol>
                <a:gridCol w="401899">
                  <a:extLst>
                    <a:ext uri="{9D8B030D-6E8A-4147-A177-3AD203B41FA5}">
                      <a16:colId xmlns:a16="http://schemas.microsoft.com/office/drawing/2014/main" val="4075531637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1893585237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205571188"/>
                    </a:ext>
                  </a:extLst>
                </a:gridCol>
                <a:gridCol w="605357">
                  <a:extLst>
                    <a:ext uri="{9D8B030D-6E8A-4147-A177-3AD203B41FA5}">
                      <a16:colId xmlns:a16="http://schemas.microsoft.com/office/drawing/2014/main" val="471804026"/>
                    </a:ext>
                  </a:extLst>
                </a:gridCol>
              </a:tblGrid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Hearing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55280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Hearing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443572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Wind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Crisis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9959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ColdBlooded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Snowbaron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1941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HotBlooded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Chain </a:t>
                      </a:r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Crit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–––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0730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HotBlooded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2999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Frenzy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Tenderizer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–––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19800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Frenzy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Pellet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239255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Rec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956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91080D3-1090-422C-B093-3F697DD4B3BB}"/>
              </a:ext>
            </a:extLst>
          </p:cNvPr>
          <p:cNvSpPr txBox="1"/>
          <p:nvPr/>
        </p:nvSpPr>
        <p:spPr>
          <a:xfrm>
            <a:off x="1520436" y="6529177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Monster Hunter Generations (Nintendo 3DS)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0A1B64-EDC5-43BD-BAFD-197596AFE6BA}"/>
              </a:ext>
            </a:extLst>
          </p:cNvPr>
          <p:cNvSpPr/>
          <p:nvPr/>
        </p:nvSpPr>
        <p:spPr>
          <a:xfrm>
            <a:off x="9793093" y="6305810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Tables!</a:t>
            </a:r>
          </a:p>
        </p:txBody>
      </p:sp>
    </p:spTree>
    <p:extLst>
      <p:ext uri="{BB962C8B-B14F-4D97-AF65-F5344CB8AC3E}">
        <p14:creationId xmlns:p14="http://schemas.microsoft.com/office/powerpoint/2010/main" val="122321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b="1" dirty="0"/>
              <a:t>Include</a:t>
            </a:r>
            <a:r>
              <a:rPr lang="en-US" dirty="0"/>
              <a:t> predictive image correction for </a:t>
            </a:r>
            <a:r>
              <a:rPr lang="en-US" b="1" dirty="0"/>
              <a:t>camera images </a:t>
            </a:r>
            <a:r>
              <a:rPr lang="en-US" dirty="0"/>
              <a:t>and elaborate designs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5BEF6-C6E7-49AE-81CC-C9A95C0B3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8" y="2837963"/>
            <a:ext cx="4572649" cy="3429487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C7BFE7-F1EA-48A5-8744-C7A2FCA61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21" y="2838450"/>
            <a:ext cx="4550018" cy="3429000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FDA81EB-AE2C-4D6A-819F-599AC425E10B}"/>
              </a:ext>
            </a:extLst>
          </p:cNvPr>
          <p:cNvSpPr/>
          <p:nvPr/>
        </p:nvSpPr>
        <p:spPr>
          <a:xfrm>
            <a:off x="5572125" y="4078180"/>
            <a:ext cx="1138236" cy="790575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A73DF-0A66-4A4C-9544-E6C7FB85BCF4}"/>
              </a:ext>
            </a:extLst>
          </p:cNvPr>
          <p:cNvSpPr txBox="1"/>
          <p:nvPr/>
        </p:nvSpPr>
        <p:spPr>
          <a:xfrm>
            <a:off x="10620375" y="6340446"/>
            <a:ext cx="10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Clean!</a:t>
            </a:r>
          </a:p>
        </p:txBody>
      </p:sp>
    </p:spTree>
    <p:extLst>
      <p:ext uri="{BB962C8B-B14F-4D97-AF65-F5344CB8AC3E}">
        <p14:creationId xmlns:p14="http://schemas.microsoft.com/office/powerpoint/2010/main" val="82576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b="1" dirty="0"/>
              <a:t>Include</a:t>
            </a:r>
            <a:r>
              <a:rPr lang="en-US" dirty="0"/>
              <a:t> predictive image correction for camera images and </a:t>
            </a:r>
            <a:r>
              <a:rPr lang="en-US" b="1" dirty="0"/>
              <a:t>elaborate designs</a:t>
            </a:r>
          </a:p>
        </p:txBody>
      </p:sp>
      <p:pic>
        <p:nvPicPr>
          <p:cNvPr id="9" name="Picture 8" descr="A picture containing text, indoor, plaque&#10;&#10;Description automatically generated">
            <a:extLst>
              <a:ext uri="{FF2B5EF4-FFF2-40B4-BE49-F238E27FC236}">
                <a16:creationId xmlns:a16="http://schemas.microsoft.com/office/drawing/2014/main" id="{FE89D8B1-E580-4EF9-AC84-389A46C35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0" y="2716827"/>
            <a:ext cx="4510466" cy="3693985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0AD28647-EBB2-4AE1-B22C-83924808E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748" y="2716827"/>
            <a:ext cx="6567082" cy="3693984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245D80-28BB-446A-B84F-87464E5A54A8}"/>
              </a:ext>
            </a:extLst>
          </p:cNvPr>
          <p:cNvSpPr txBox="1"/>
          <p:nvPr/>
        </p:nvSpPr>
        <p:spPr>
          <a:xfrm>
            <a:off x="600450" y="6489154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Baldur’s Gate II: Shadows of </a:t>
            </a:r>
            <a:r>
              <a:rPr lang="en-US" sz="1100" dirty="0" err="1"/>
              <a:t>Amn</a:t>
            </a:r>
            <a:r>
              <a:rPr lang="en-US" sz="1100" dirty="0"/>
              <a:t> (PC)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6B02D-2FE8-4F7B-9572-9908F63C14D0}"/>
              </a:ext>
            </a:extLst>
          </p:cNvPr>
          <p:cNvSpPr txBox="1"/>
          <p:nvPr/>
        </p:nvSpPr>
        <p:spPr>
          <a:xfrm>
            <a:off x="5110916" y="6463040"/>
            <a:ext cx="5318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Pokémon: Let's Go, Pikachu! and Let's Go, </a:t>
            </a:r>
            <a:r>
              <a:rPr lang="en-US" sz="1100" dirty="0" err="1"/>
              <a:t>Eevee</a:t>
            </a:r>
            <a:r>
              <a:rPr lang="en-US" sz="1100" dirty="0"/>
              <a:t>! (Nintendo Switch)</a:t>
            </a:r>
          </a:p>
        </p:txBody>
      </p:sp>
    </p:spTree>
    <p:extLst>
      <p:ext uri="{BB962C8B-B14F-4D97-AF65-F5344CB8AC3E}">
        <p14:creationId xmlns:p14="http://schemas.microsoft.com/office/powerpoint/2010/main" val="3108822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7272</TotalTime>
  <Words>1289</Words>
  <Application>Microsoft Office PowerPoint</Application>
  <PresentationFormat>Widescreen</PresentationFormat>
  <Paragraphs>252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Century Gothic</vt:lpstr>
      <vt:lpstr>Consolas</vt:lpstr>
      <vt:lpstr>Courier New</vt:lpstr>
      <vt:lpstr>Wingdings 2</vt:lpstr>
      <vt:lpstr>Quotable</vt:lpstr>
      <vt:lpstr>Optical Character Recognition and Correction for Images of Digital Displays  Brian Cornet</vt:lpstr>
      <vt:lpstr>PowerPoint Presentation</vt:lpstr>
      <vt:lpstr>Purpose</vt:lpstr>
      <vt:lpstr>Optical Character Recognition (OCR)</vt:lpstr>
      <vt:lpstr>Optical Character Recognition (OCR)</vt:lpstr>
      <vt:lpstr>Objectives</vt:lpstr>
      <vt:lpstr>Objectives</vt:lpstr>
      <vt:lpstr>Objectives</vt:lpstr>
      <vt:lpstr>Objectives</vt:lpstr>
      <vt:lpstr>Platforms and Awesome People</vt:lpstr>
      <vt:lpstr>PowerPoint Presentation</vt:lpstr>
      <vt:lpstr>Simple Word Scan</vt:lpstr>
      <vt:lpstr>Simple Character Scan</vt:lpstr>
      <vt:lpstr>Block Test 1 – Animal Crossing</vt:lpstr>
      <vt:lpstr>Block Test 2 – Monster Hunter</vt:lpstr>
      <vt:lpstr>PowerPoint Presentation</vt:lpstr>
      <vt:lpstr>Binarization and Thresholding</vt:lpstr>
      <vt:lpstr>Rotation and Skewing – Matching</vt:lpstr>
      <vt:lpstr>Rotation and Skewing – Edges</vt:lpstr>
      <vt:lpstr>Rotation and Skewing – Hand-holding</vt:lpstr>
      <vt:lpstr>Noise Removal</vt:lpstr>
      <vt:lpstr>PowerPoint Presentation</vt:lpstr>
      <vt:lpstr>Dictionary Implementation</vt:lpstr>
      <vt:lpstr>Dictionary Limits</vt:lpstr>
      <vt:lpstr>Dictionary Limits</vt:lpstr>
      <vt:lpstr>Font Character-Shape Tiebreaker</vt:lpstr>
      <vt:lpstr>PowerPoint Presentation</vt:lpstr>
      <vt:lpstr>Yes, it works!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Brian Cornet DSC 498  Data Science Capstone Proposals</dc:title>
  <dc:creator>Brian Cornet</dc:creator>
  <cp:lastModifiedBy>Brian Cornet</cp:lastModifiedBy>
  <cp:revision>163</cp:revision>
  <dcterms:created xsi:type="dcterms:W3CDTF">2020-09-23T01:02:12Z</dcterms:created>
  <dcterms:modified xsi:type="dcterms:W3CDTF">2021-05-03T18:55:33Z</dcterms:modified>
</cp:coreProperties>
</file>